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Analyzing 3,900 purchases to uncover insights into spending patterns, customer segments, product preferences, and subscription behavior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623"/>
            <a:ext cx="9827657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Business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5453" y="1722596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8820" y="2214682"/>
            <a:ext cx="328017" cy="328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9042" y="1941314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859042" y="2414230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Promote exclusive benefits to increase subscriber base and revenue.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5453" y="3253621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820" y="3745706"/>
            <a:ext cx="328017" cy="3280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59042" y="3472339"/>
            <a:ext cx="36831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859042" y="3945255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repeat buyers to transition them into the high-value "Loyal" segment.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65453" y="4784646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820" y="5276731"/>
            <a:ext cx="328017" cy="3280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59042" y="5003363"/>
            <a:ext cx="307740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859042" y="5476280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sales boosts with margin control, especially for discount-dependent products.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65453" y="6315670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820" y="6807756"/>
            <a:ext cx="328017" cy="3280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59042" y="653438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859042" y="7007304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campaigns on high-revenue age groups and express-shipping users for maximum impact.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711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Overview: 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016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317968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8700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307407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77139"/>
            <a:ext cx="3371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2675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Age, Gender, Location, and Subscription Status.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21016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216962" y="317968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8700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307407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777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2675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Item Purchased, Category, Amount, Season, Size, and Color.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21016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9640133" y="317968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8700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3074075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777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26755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Discount Applied, Promo Code Used, Previous Purchases, Frequency, Review Rating, and Shipping Type.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23161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dataset contains 3,900 rows and 18 columns, with 37 missing values in the Review Rating column.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22697"/>
            <a:ext cx="11457503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Exploratory Data Analysis (EDA) in Python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2093833"/>
            <a:ext cx="642687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9292" y="2982158"/>
            <a:ext cx="3735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99292" y="3462457"/>
            <a:ext cx="598277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 using pandas; checked structure with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summary statistics with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66" y="1760696"/>
            <a:ext cx="642699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8218" y="2649022"/>
            <a:ext cx="374844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Cleaning &amp; Imputation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648218" y="3129320"/>
            <a:ext cx="598289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Handled missing data by imputing null values in Review Rating using the median rating of each product category.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950262"/>
            <a:ext cx="6426875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292" y="5838587"/>
            <a:ext cx="415921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Standardization &amp; Engineering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99292" y="6318885"/>
            <a:ext cx="598277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Renamed columns to snake case. Created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features. Dropped redundant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66" y="4617125"/>
            <a:ext cx="642699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8218" y="5505450"/>
            <a:ext cx="282178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648218" y="5985748"/>
            <a:ext cx="598289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Loaded the cleaned DataFrame into a PostgreSQL database for structured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Comparison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2382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Male Customers Drive Higher Revenue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2231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revenue generated by male customers is more than double that of female customers, indicating a significant difference in spending volume.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15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 Revenue: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58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Female Revenue: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$75,191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90718"/>
            <a:ext cx="6244709" cy="3239691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825990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B2722"/>
          </a:solidFill>
          <a:ln/>
        </p:spPr>
      </p:sp>
      <p:sp>
        <p:nvSpPr>
          <p:cNvPr id="9" name="Text 6"/>
          <p:cNvSpPr/>
          <p:nvPr/>
        </p:nvSpPr>
        <p:spPr>
          <a:xfrm>
            <a:off x="10113764" y="6160889"/>
            <a:ext cx="53185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798016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F8473"/>
          </a:solidFill>
          <a:ln/>
        </p:spPr>
      </p:sp>
      <p:sp>
        <p:nvSpPr>
          <p:cNvPr id="11" name="Text 8"/>
          <p:cNvSpPr/>
          <p:nvPr/>
        </p:nvSpPr>
        <p:spPr>
          <a:xfrm>
            <a:off x="11085790" y="6160889"/>
            <a:ext cx="77938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Female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22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Findings: Spending &amp; Shipping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33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839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05515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99898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Number of customers who used a discount but still spent above the average purchase amount.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233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$60.48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055150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Express Shipping Average Spend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5422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purchase amount for customers using Express Shipping.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233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$58.46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055150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 Shipping Average Spend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5422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purchase amount for customers using Standard Shipping.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29464"/>
            <a:ext cx="887825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Status and Spending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4143" y="4339233"/>
            <a:ext cx="6441877" cy="2347674"/>
          </a:xfrm>
          <a:prstGeom prst="roundRect">
            <a:avLst>
              <a:gd name="adj" fmla="val 6232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33663" y="4339233"/>
            <a:ext cx="121920" cy="2347674"/>
          </a:xfrm>
          <a:prstGeom prst="roundRect">
            <a:avLst>
              <a:gd name="adj" fmla="val 75215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1104305" y="4587954"/>
            <a:ext cx="3275052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Non-Subscribers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104305" y="5128260"/>
            <a:ext cx="585299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Customers: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2,847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04305" y="5608558"/>
            <a:ext cx="585299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Avg. Spend: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$59.87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04305" y="6088856"/>
            <a:ext cx="585299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Revenue: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$170,436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4261" y="4339233"/>
            <a:ext cx="6441996" cy="2347674"/>
          </a:xfrm>
          <a:prstGeom prst="roundRect">
            <a:avLst>
              <a:gd name="adj" fmla="val 6232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7393781" y="4339233"/>
            <a:ext cx="121920" cy="2347674"/>
          </a:xfrm>
          <a:prstGeom prst="roundRect">
            <a:avLst>
              <a:gd name="adj" fmla="val 75215"/>
            </a:avLst>
          </a:prstGeom>
          <a:solidFill>
            <a:srgbClr val="E6DED2"/>
          </a:solidFill>
          <a:ln/>
        </p:spPr>
      </p:sp>
      <p:sp>
        <p:nvSpPr>
          <p:cNvPr id="12" name="Text 9"/>
          <p:cNvSpPr/>
          <p:nvPr/>
        </p:nvSpPr>
        <p:spPr>
          <a:xfrm>
            <a:off x="7764423" y="4587954"/>
            <a:ext cx="3275052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Subscribers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64423" y="5128260"/>
            <a:ext cx="585311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Customers: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1,053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4423" y="5608558"/>
            <a:ext cx="585311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Avg. Spend: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$59.49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64423" y="6088856"/>
            <a:ext cx="585311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Revenue: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$62,645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4143" y="6932533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Non-subscribers account for the majority of customers and total revenue, but the average spend is nearly identical across both groups.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18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Products by Rating and Discount Dependency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1642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5 Products by Average Rating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938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Gloves (3.86)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360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Sandals (3.84)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782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Boots (3.82)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204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(3.80)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26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Skirt (3.78)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81642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5 Discount-Dependent Products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56321" y="389382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Products with the highest percentage of discounted purchases: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1866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(50.00%)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6287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0709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5131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69553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5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 &amp; Loyalty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3462"/>
            <a:ext cx="7556421" cy="2629138"/>
          </a:xfrm>
          <a:prstGeom prst="roundRect">
            <a:avLst>
              <a:gd name="adj" fmla="val 3624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87810" y="2941082"/>
            <a:ext cx="3770590" cy="1306949"/>
          </a:xfrm>
          <a:prstGeom prst="roundRect">
            <a:avLst>
              <a:gd name="adj" fmla="val 7289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658314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941082"/>
            <a:ext cx="3770590" cy="1306949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941082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167896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658314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248031"/>
            <a:ext cx="7541181" cy="1306949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7810" y="424803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4" name="Text 11"/>
          <p:cNvSpPr/>
          <p:nvPr/>
        </p:nvSpPr>
        <p:spPr>
          <a:xfrm>
            <a:off x="6514624" y="4474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496526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20351" y="607290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Repeat Buyers with &gt;5 purchases are more likely to subscribe: 958 repeat buyers are subscribers vs. 2,518 who are not.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0190" y="5817751"/>
            <a:ext cx="30480" cy="1236107"/>
          </a:xfrm>
          <a:prstGeom prst="rect">
            <a:avLst/>
          </a:prstGeom>
          <a:solidFill>
            <a:srgbClr val="9C9283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703576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Contribution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Young Adults generate the highest total revenue, followed closely by Middle-aged customers. Revenue contribution is relatively balanced across all groups.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2025-11-09T18:36:57Z</dcterms:created>
  <dcterms:modified xsi:type="dcterms:W3CDTF">2025-11-09T18:36:57Z</dcterms:modified>
</cp:coreProperties>
</file>